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256" r:id="rId4"/>
    <p:sldId id="257" r:id="rId5"/>
    <p:sldId id="26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7772400" cy="100584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D302F-7D99-4FC4-9824-CC96A1E6D23F}" type="datetimeFigureOut">
              <a:rPr lang="it-IT" smtClean="0"/>
              <a:t>12/02/2025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66BF6-6F19-471A-A1D7-5D9E3A63D1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8540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FC8513B-1960-47A9-A2DF-AA640A17984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E67B6FA-67E3-4014-A6D9-E0A6869E5BC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77EC686-95A8-438B-98D9-30B122F464A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6C1E315-6580-4DE4-9276-93BA392C070A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3E1C8FE-2032-4EAA-93A0-63D75DF8E21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2170F19-A8FB-4B8C-B8DD-069049B7139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06A9E81-4C65-4386-B989-B1DF172FE13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AD99567-E3ED-47DC-8CFC-932D9C514DA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90A4848-5072-4B6F-82B3-702415882EA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52909B7-68FE-4581-987A-33282A353D8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936D2E6-061A-485F-8B32-BB420710F277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C89E309-E1AC-4DAF-8BEA-3B06D073790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ADA656E-22FC-4134-BA3D-8F66CEEDE1F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D024578-B7E5-4E35-A39A-61F3044DBC8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8D10BAA-B3BF-482A-A5A9-5D548F9D8963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49BBCC9-F3F6-44DB-843B-F4992BEAE79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2ADB215-79E8-404C-8A69-64B547C3CA2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CAF9FB5-F31C-4883-B7E8-9EC58CB65F3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C464800-1AA9-43C5-8B53-3518E0ABA22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8C6EDEB-BB63-4562-B4A4-5E809633C3B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1C19FB9-A113-41B8-971F-8048AB6B5AC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2EB70B48-0A84-40E4-B6EF-BD11A0786F6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7D7EF280-C68B-49AD-9FFA-D518D4F89CA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E0C2040-5D4B-437C-909C-E2AF631DC01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1230F1F-D9E9-4D17-9546-0BFF68CEB6B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AEAEC50-6F3E-48BE-A965-29077CE6BFA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21B9AC9-17FC-4153-9F08-C455BD9CBB9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9987B7D-3DBF-45B5-A591-D6256EE7D8ED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D70CFC1-CC3B-4C33-9504-1EE12A17026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8B91AFA-E9EA-4C0B-B44D-B91641E7B52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9DB5DFB-4B25-4E6A-BB57-528E22BD144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46E341C-7533-4C55-BDCF-4CB040FE01C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F3B222D-C901-4FA7-9CDB-45D8AA298A2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4F3DB80-13C2-4316-B7BB-96147DAE27C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it-IT" sz="6000" b="0" strike="noStrike" spc="-1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lang="it-IT" sz="60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99CC9DF-269C-4A5E-B0E1-75F7AA6D9465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Secondo livello struttura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Terzo livello struttura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 struttura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Quinto livello struttura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Sesto livello struttura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Fare clic per modificare gli stili del testo dello schema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Secondo livello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Terzo livello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Quinto livello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B2CEFF8-60E6-4457-B1D2-065209AD4D53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1B9B819-4CD2-4105-AD59-21477D4B6CDB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Fai clic per modificare il formato del testo del titolo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Secondo livello struttura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Terzo livello struttura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 struttura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Quinto livello struttura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Sesto livello struttura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ircuitdigest.com/tutorial/what-is-mems-various-mems-devices-and-applications" TargetMode="External"/><Relationship Id="rId2" Type="http://schemas.openxmlformats.org/officeDocument/2006/relationships/hyperlink" Target="https://circuitdigest.com/microcontroller-projects/interfacing-mpu6050-module-with-arduino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6000" b="0" strike="noStrike" spc="-1">
                <a:solidFill>
                  <a:srgbClr val="000000"/>
                </a:solidFill>
                <a:latin typeface="Aptos Display"/>
              </a:rPr>
              <a:t>S10 – Sensore MPU6050</a:t>
            </a:r>
            <a:endParaRPr lang="it-IT" sz="60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9500"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Corso di Tecnologie Digitali – Febbraio 2025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Martina Collecchia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Vittorio Scirli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25" name="Picture 2"/>
          <p:cNvPicPr/>
          <p:nvPr/>
        </p:nvPicPr>
        <p:blipFill>
          <a:blip r:embed="rId2"/>
          <a:stretch/>
        </p:blipFill>
        <p:spPr>
          <a:xfrm>
            <a:off x="9289800" y="308160"/>
            <a:ext cx="2579040" cy="2583360"/>
          </a:xfrm>
          <a:prstGeom prst="rect">
            <a:avLst/>
          </a:prstGeom>
          <a:ln w="0"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1CBEEC-7FCA-4300-8B83-D56777860641}"/>
              </a:ext>
            </a:extLst>
          </p:cNvPr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936D2E6-061A-485F-8B32-BB420710F277}" type="slidenum">
              <a:rPr lang="it-IT" smtClean="0"/>
              <a:t>1</a:t>
            </a:fld>
            <a:endParaRPr lang="it-I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2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Misura Tilt del sensore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3" name="CasellaDiTesto 6"/>
          <p:cNvSpPr/>
          <p:nvPr/>
        </p:nvSpPr>
        <p:spPr>
          <a:xfrm>
            <a:off x="546840" y="1432800"/>
            <a:ext cx="3647880" cy="4753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Le misure sono state eseguite ruotando il sensore seguendo lo schema del pannello inferiore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valore di g misurato (spezzata magenta) è stato ottenuto sommando vettorialmente le componenti dell’accelerazione lungo i 3 assi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Per stabilire l orientazione degli assi ogni asse è considerato «attivo» se contribuisce a 80% o più del modulo dell’accelerazione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F47226-6A9B-D543-2989-70C21892D19B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10</a:t>
            </a:fld>
            <a:endParaRPr lang="it-IT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5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Misura Tilt del sensore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6" name="CasellaDiTesto 6"/>
          <p:cNvSpPr/>
          <p:nvPr/>
        </p:nvSpPr>
        <p:spPr>
          <a:xfrm>
            <a:off x="546840" y="1527120"/>
            <a:ext cx="3487680" cy="4753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Nell’analisi statistica del sensore si è notata la diversa calibrazione degli assi.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Per stabilire la misura di g di ognuno è stata fatta la media dei vari g per le diverse calibrazioni.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Per escludere valori dell’accelerazione dovuti a movimenti rapidi sono stati esclusi quelli  &lt;80% e &gt;120% del valore di g per il singolo asse.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70CA27-7E16-F248-77AC-007AB15CD37D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11</a:t>
            </a:fld>
            <a:endParaRPr lang="it-IT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Fonti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u="sng" strike="noStrike" spc="-1">
                <a:solidFill>
                  <a:srgbClr val="467886"/>
                </a:solidFill>
                <a:uFillTx/>
                <a:latin typeface="Aptos"/>
                <a:hlinkClick r:id="rId2"/>
              </a:rPr>
              <a:t>Funzionamento interno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u="sng" strike="noStrike" spc="-1">
                <a:solidFill>
                  <a:srgbClr val="467886"/>
                </a:solidFill>
                <a:uFillTx/>
                <a:latin typeface="Aptos"/>
                <a:hlinkClick r:id="rId3"/>
              </a:rPr>
              <a:t>Immagini Accelerometro e Giroscopio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EBC4FC-9ED2-14DE-D710-12C167F1D61A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12</a:t>
            </a:fld>
            <a:endParaRPr lang="it-IT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9543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Sensore MPU6050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27" name="Immagine 6" descr="Immagine che contiene circuito, testo, Ingegneria elettronica, elettronica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280640" y="2147760"/>
            <a:ext cx="3898440" cy="3555720"/>
          </a:xfrm>
          <a:prstGeom prst="rect">
            <a:avLst/>
          </a:prstGeom>
          <a:ln w="0">
            <a:noFill/>
          </a:ln>
        </p:spPr>
      </p:pic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61560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95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Sensore di tipo MEMS (</a:t>
            </a:r>
            <a:r>
              <a:rPr lang="it-IT" sz="2800" b="1" strike="noStrike" spc="-1">
                <a:solidFill>
                  <a:srgbClr val="121212"/>
                </a:solidFill>
                <a:latin typeface="Lato"/>
              </a:rPr>
              <a:t>Micro-Electro-Mechanical Systems)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6 assi, 3 accelerometro, 3 giroscopio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Come funziona?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Conversione accelerazioni in segnale elettrico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Digitalizzazione segnale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53929D-A22B-A397-F615-3EA5F5FC4BC8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2</a:t>
            </a:fld>
            <a:endParaRPr lang="it-I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00275-E89D-FFE1-478A-59CF6D4CF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>
            <a:extLst>
              <a:ext uri="{FF2B5EF4-FFF2-40B4-BE49-F238E27FC236}">
                <a16:creationId xmlns:a16="http://schemas.microsoft.com/office/drawing/2014/main" id="{CE117F80-7424-D889-C560-D39034689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250200"/>
            <a:ext cx="10515240" cy="795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 Display"/>
              </a:rPr>
              <a:t>Da accelerazione a segnale elettrico: accelerometro</a:t>
            </a:r>
            <a:endParaRPr lang="it-IT" sz="36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37" name="CasellaDiTesto 9">
            <a:extLst>
              <a:ext uri="{FF2B5EF4-FFF2-40B4-BE49-F238E27FC236}">
                <a16:creationId xmlns:a16="http://schemas.microsoft.com/office/drawing/2014/main" id="{82D38C18-5D74-15EA-5A29-404E1D2353B6}"/>
              </a:ext>
            </a:extLst>
          </p:cNvPr>
          <p:cNvSpPr/>
          <p:nvPr/>
        </p:nvSpPr>
        <p:spPr>
          <a:xfrm>
            <a:off x="622080" y="1148040"/>
            <a:ext cx="6928200" cy="4522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Misure </a:t>
            </a:r>
            <a:r>
              <a:rPr lang="it-IT" sz="1800" b="1" strike="noStrike" spc="-1" dirty="0">
                <a:solidFill>
                  <a:srgbClr val="000000"/>
                </a:solidFill>
                <a:latin typeface="Arial"/>
              </a:rPr>
              <a:t>capacitive differenziali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:</a:t>
            </a:r>
          </a:p>
          <a:p>
            <a:pPr>
              <a:lnSpc>
                <a:spcPct val="100000"/>
              </a:lnSpc>
              <a:buNone/>
            </a:pPr>
            <a:endParaRPr lang="it-IT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Nel dispositivo sono presenti masse di test su molle.</a:t>
            </a:r>
          </a:p>
          <a:p>
            <a:pPr>
              <a:lnSpc>
                <a:spcPct val="100000"/>
              </a:lnSpc>
              <a:buNone/>
            </a:pPr>
            <a:r>
              <a:rPr lang="it-IT" spc="-1" dirty="0">
                <a:solidFill>
                  <a:srgbClr val="000000"/>
                </a:solidFill>
                <a:latin typeface="Arial"/>
              </a:rPr>
              <a:t>Attorno queste masse si trovano armature fisse che completano un condensatore.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Un’accelerazione qualsiasi modifica la distanza tra la massa di test e le piastre, facendo variare la capacità, queste variazioni sono interpretate sulla base della calibrazione come proporzinali all’accelerazione.</a:t>
            </a:r>
            <a:endParaRPr lang="it-IT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202122"/>
                </a:solidFill>
                <a:latin typeface="Arial"/>
              </a:rPr>
              <a:t>Se le due facce vengono collegate tramite un circuito esterno viene generata una 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corrente elettrica.</a:t>
            </a: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202122"/>
                </a:solidFill>
                <a:latin typeface="Arial"/>
              </a:rPr>
              <a:t>Si ottiene un segnale </a:t>
            </a:r>
            <a:r>
              <a:rPr lang="it-IT" sz="1800" b="1" strike="noStrike" spc="-1" dirty="0">
                <a:solidFill>
                  <a:srgbClr val="202122"/>
                </a:solidFill>
                <a:latin typeface="Arial"/>
              </a:rPr>
              <a:t>analogico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299798-DDBD-E3A3-7966-449AE9E2B28B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3</a:t>
            </a:fld>
            <a:endParaRPr lang="it-IT"/>
          </a:p>
        </p:txBody>
      </p:sp>
      <p:pic>
        <p:nvPicPr>
          <p:cNvPr id="131" name="Segnaposto contenuto 18" descr="Immagine che contiene testo, schermata, diagramma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682760" y="983520"/>
            <a:ext cx="3547080" cy="2175480"/>
          </a:xfrm>
          <a:prstGeom prst="rect">
            <a:avLst/>
          </a:prstGeom>
          <a:ln w="0">
            <a:noFill/>
          </a:ln>
        </p:spPr>
      </p:pic>
      <p:pic>
        <p:nvPicPr>
          <p:cNvPr id="132" name="Immagine 20" descr="Immagine che contiene testo, diagramma, schermata, linea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7304760" y="3774960"/>
            <a:ext cx="4048560" cy="217548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8108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699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 Display"/>
              </a:rPr>
              <a:t>Da accelerazione a segnale elettrico: giroscopio</a:t>
            </a:r>
            <a:endParaRPr lang="it-IT" sz="3600" b="0" strike="noStrike" spc="-1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39" name="Segnaposto contenuto 4" descr="Immagine che contiene diagramma, design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356074" y="910980"/>
            <a:ext cx="5159262" cy="3464640"/>
          </a:xfrm>
          <a:prstGeom prst="rect">
            <a:avLst/>
          </a:prstGeom>
          <a:ln w="0">
            <a:noFill/>
          </a:ln>
        </p:spPr>
      </p:pic>
      <p:sp>
        <p:nvSpPr>
          <p:cNvPr id="140" name="CasellaDiTesto 6"/>
          <p:cNvSpPr/>
          <p:nvPr/>
        </p:nvSpPr>
        <p:spPr>
          <a:xfrm>
            <a:off x="5731560" y="1868040"/>
            <a:ext cx="5800320" cy="667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sfrutta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effetto Coriolis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Quando il sensore è a riposo le masse sospese vibrano spontaneamente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Quando è in movimento l effetto Coriolis fa spostare le masse perpendicolarmente rispetto alla direzione iniziale di oscillazione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Lo spostamento negli assi ortogonali alla rotazione modifica le distanze delle armature, e quindi genera un segnale analogico  capacitivo.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B114C7-7D61-1310-0338-396A4D542EA5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4</a:t>
            </a:fld>
            <a:endParaRPr lang="it-IT"/>
          </a:p>
        </p:txBody>
      </p:sp>
      <p:pic>
        <p:nvPicPr>
          <p:cNvPr id="136" name="Immagine 4" descr="Immagine che contiene diagramma, testo, Disegno tecnico, Piano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10445" y="4420858"/>
            <a:ext cx="2971601" cy="2103327"/>
          </a:xfrm>
          <a:prstGeom prst="rect">
            <a:avLst/>
          </a:prstGeom>
          <a:ln w="0">
            <a:noFill/>
          </a:ln>
        </p:spPr>
      </p:pic>
      <p:pic>
        <p:nvPicPr>
          <p:cNvPr id="135" name="Segnaposto contenuto 6" descr="Immagine che contiene diagramma, cerchio, testo, schermata&#10;&#10;Il contenuto generato dall'IA potrebbe non essere corretto."/>
          <p:cNvPicPr/>
          <p:nvPr/>
        </p:nvPicPr>
        <p:blipFill>
          <a:blip r:embed="rId4"/>
          <a:stretch/>
        </p:blipFill>
        <p:spPr>
          <a:xfrm>
            <a:off x="2935705" y="4421520"/>
            <a:ext cx="2623388" cy="2071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asellaDiTesto 1"/>
          <p:cNvSpPr/>
          <p:nvPr/>
        </p:nvSpPr>
        <p:spPr>
          <a:xfrm>
            <a:off x="772920" y="157680"/>
            <a:ext cx="970920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200" b="0" strike="noStrike" spc="-1">
                <a:solidFill>
                  <a:srgbClr val="000000"/>
                </a:solidFill>
                <a:latin typeface="Aptos"/>
              </a:rPr>
              <a:t>Conversione al digitale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42" name="CasellaDiTesto 2"/>
          <p:cNvSpPr/>
          <p:nvPr/>
        </p:nvSpPr>
        <p:spPr>
          <a:xfrm>
            <a:off x="772920" y="816480"/>
            <a:ext cx="10548360" cy="1033983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Utilizzando un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ADC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di tipo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SAR (Convertitore Analogico-Digitale)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Caratteristiche tecniche ADC del MPU6050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Sample rate fino a 8kHz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Risoluzione a 16bit, l output varia da -32768 a +32767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Conversione simultanea: gli ADC lavorano in parallelo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SAR (Successive Approximation Register)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a 16 bit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Assegna i bit utilizzando un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comparatore, che inizia a confrontare i segnali a metà del bit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Un comparatore è un OpAmp configurato come comparatore, senza retroazione (in modo da saturarsi)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Ha 2 ingressi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Vin: segnale analogico da convertire-----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ingresso Non invertente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Vdac: tensione generata dal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DAC (Digital to Analog converter)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ingresso Invertente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differenziale Vin – Vdac viene amplificato dall OpAmp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&gt;  0   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l’uscita viene amplificata e satura a Vcc (alimentazione OpAmp)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              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viene associato il bit 1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&lt;  0   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l’uscita satura ad alimentazione negativa (0V)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              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viene associato il bit 0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processo viene iterato fino ad esaurire i 16bit, ora il segnale può essere letto da I2C.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DA8A9C-8DFD-0E31-A8BA-48F15FD67363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5</a:t>
            </a:fld>
            <a:endParaRPr lang="it-IT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asellaDiTesto 2"/>
          <p:cNvSpPr/>
          <p:nvPr/>
        </p:nvSpPr>
        <p:spPr>
          <a:xfrm>
            <a:off x="622080" y="205200"/>
            <a:ext cx="850248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"/>
              </a:rPr>
              <a:t>Set up sperimentale: ENRICO-S</a:t>
            </a:r>
            <a:endParaRPr lang="en-US" sz="3600" b="0" strike="noStrike" spc="-1">
              <a:latin typeface="Arial"/>
            </a:endParaRPr>
          </a:p>
        </p:txBody>
      </p:sp>
      <p:pic>
        <p:nvPicPr>
          <p:cNvPr id="144" name="Immagine 4" descr="Immagine che contiene testo, schermata, design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4572000" y="3358800"/>
            <a:ext cx="7196040" cy="3516480"/>
          </a:xfrm>
          <a:prstGeom prst="rect">
            <a:avLst/>
          </a:prstGeom>
          <a:ln w="0">
            <a:noFill/>
          </a:ln>
        </p:spPr>
      </p:pic>
      <p:sp>
        <p:nvSpPr>
          <p:cNvPr id="145" name="CasellaDiTesto 7"/>
          <p:cNvSpPr/>
          <p:nvPr/>
        </p:nvSpPr>
        <p:spPr>
          <a:xfrm>
            <a:off x="306720" y="829080"/>
            <a:ext cx="8380080" cy="2529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E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mbedded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N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ANO for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R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ecording and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I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nterfacing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C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onnected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O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bjects – </a:t>
            </a:r>
            <a:r>
              <a:rPr lang="it-IT" sz="2000" b="1" strike="noStrike" spc="-1">
                <a:solidFill>
                  <a:srgbClr val="000000"/>
                </a:solidFill>
                <a:latin typeface="Aptos"/>
              </a:rPr>
              <a:t>S</a:t>
            </a: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tandalone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Per agevolare la presa dati si è costruito un sistema di misura automatizzato tramite Arduino NANO 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Permettendo di leggere 2 sensori contemporaneamente sfruttando l architettura multi-slave di I2C.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I dati vengono  salvati su scheda SD collegata tramite bus SPI.</a:t>
            </a:r>
            <a:endParaRPr lang="en-US" sz="2000" b="0" strike="noStrike" spc="-1">
              <a:latin typeface="Arial"/>
            </a:endParaRPr>
          </a:p>
        </p:txBody>
      </p:sp>
      <p:pic>
        <p:nvPicPr>
          <p:cNvPr id="146" name="Immagine 11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311040" y="3489480"/>
            <a:ext cx="3904560" cy="2910240"/>
          </a:xfrm>
          <a:prstGeom prst="rect">
            <a:avLst/>
          </a:prstGeom>
          <a:ln w="0">
            <a:noFill/>
          </a:ln>
        </p:spPr>
      </p:pic>
      <p:pic>
        <p:nvPicPr>
          <p:cNvPr id="147" name="Immagine 15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4"/>
          <a:stretch/>
        </p:blipFill>
        <p:spPr>
          <a:xfrm>
            <a:off x="8374320" y="205200"/>
            <a:ext cx="3622320" cy="2376360"/>
          </a:xfrm>
          <a:prstGeom prst="rect">
            <a:avLst/>
          </a:prstGeom>
          <a:ln w="0"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924899-36D1-A92E-E612-4BF09FCC660C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6</a:t>
            </a:fld>
            <a:endParaRPr lang="it-IT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egnaposto contenuto 4" descr="Immagine che contiene testo, diagramma, numero, Parallel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6932160" y="-971009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49" name="CasellaDiTesto 2"/>
          <p:cNvSpPr/>
          <p:nvPr/>
        </p:nvSpPr>
        <p:spPr>
          <a:xfrm>
            <a:off x="603360" y="301680"/>
            <a:ext cx="1020888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200" b="0" strike="noStrike" spc="-1">
                <a:solidFill>
                  <a:srgbClr val="000000"/>
                </a:solidFill>
                <a:latin typeface="Aptos"/>
              </a:rPr>
              <a:t>Analisi Statistica Sensore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50" name="CasellaDiTesto 6"/>
          <p:cNvSpPr/>
          <p:nvPr/>
        </p:nvSpPr>
        <p:spPr>
          <a:xfrm>
            <a:off x="603360" y="1065240"/>
            <a:ext cx="4486680" cy="557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variando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AFS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Non si notano differenze significative al variare del fondo scala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variando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Assi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 valori di g sono sensibilmente diversi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Indica la presenza di un bias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Per le conversioni abbiamo posto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1g =9.80665 m/s</a:t>
            </a:r>
            <a:r>
              <a:rPr lang="it-IT" sz="1800" b="0" strike="noStrike" spc="-1" baseline="33000" dirty="0">
                <a:solidFill>
                  <a:srgbClr val="000000"/>
                </a:solidFill>
                <a:latin typeface="Aptos"/>
              </a:rPr>
              <a:t>2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Confronto con costruttore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  <a:ea typeface="Microsoft YaHei"/>
              </a:rPr>
              <a:t>Il bias rilevato è entro la deviazione standard (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  <a:ea typeface="Source Code Pro Black"/>
              </a:rPr>
              <a:t>±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3%) fornita, può essere migliorato con calibrazione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151" name="Immagine 7" descr="Immagine che contiene testo, numero, calligrafia, Parallelo&#10;&#10;Il contenuto generato dall'IA potrebbe non essere corretto."/>
          <p:cNvPicPr/>
          <p:nvPr/>
        </p:nvPicPr>
        <p:blipFill>
          <a:blip r:embed="rId3"/>
          <a:stretch/>
        </p:blipFill>
        <p:spPr>
          <a:xfrm rot="5400000">
            <a:off x="6932160" y="2283840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52" name="CasellaDiTesto 8"/>
          <p:cNvSpPr/>
          <p:nvPr/>
        </p:nvSpPr>
        <p:spPr>
          <a:xfrm rot="16200000">
            <a:off x="4772520" y="1750320"/>
            <a:ext cx="173412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POMBIA (NO)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3" name="CasellaDiTesto 9"/>
          <p:cNvSpPr/>
          <p:nvPr/>
        </p:nvSpPr>
        <p:spPr>
          <a:xfrm rot="16200000">
            <a:off x="4590720" y="4653720"/>
            <a:ext cx="229032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AULLA  LUNIGIANA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2847BD-7510-18C2-A3BD-0899C729D5FA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7</a:t>
            </a:fld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egnaposto contenuto 4" descr="Immagine che contiene testo, numero, Parallelo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4857120" y="-330840"/>
            <a:ext cx="5706720" cy="8070120"/>
          </a:xfrm>
          <a:prstGeom prst="rect">
            <a:avLst/>
          </a:prstGeom>
          <a:ln w="0">
            <a:noFill/>
          </a:ln>
        </p:spPr>
      </p:pic>
      <p:sp>
        <p:nvSpPr>
          <p:cNvPr id="155" name="CasellaDiTesto 1"/>
          <p:cNvSpPr/>
          <p:nvPr/>
        </p:nvSpPr>
        <p:spPr>
          <a:xfrm>
            <a:off x="678600" y="300240"/>
            <a:ext cx="941688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Tilt e Bias in base alla temperatura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56" name="CasellaDiTesto 2"/>
          <p:cNvSpPr/>
          <p:nvPr/>
        </p:nvSpPr>
        <p:spPr>
          <a:xfrm>
            <a:off x="490320" y="1244160"/>
            <a:ext cx="3261240" cy="202987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Sono state eseguite anche misure a temperature diverse, i risultati non mostrano differenze significative.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Cambiamento di sensitività per temperatura </a:t>
            </a:r>
            <a:r>
              <a:rPr lang="it-IT" sz="1800" strike="noStrike" spc="-1" dirty="0">
                <a:solidFill>
                  <a:srgbClr val="000000"/>
                </a:solidFill>
                <a:latin typeface="Aptos" panose="020B0004020202020204" pitchFamily="34" charset="0"/>
                <a:ea typeface="Source Code Pro Black"/>
              </a:rPr>
              <a:t>±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2%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146316-FB36-600F-F909-AF63A49361DF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8</a:t>
            </a:fld>
            <a:endParaRPr lang="it-I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magine 2"/>
          <p:cNvPicPr/>
          <p:nvPr/>
        </p:nvPicPr>
        <p:blipFill>
          <a:blip r:embed="rId2"/>
          <a:stretch/>
        </p:blipFill>
        <p:spPr>
          <a:xfrm rot="5400000">
            <a:off x="1045080" y="415440"/>
            <a:ext cx="3936960" cy="5567760"/>
          </a:xfrm>
          <a:prstGeom prst="rect">
            <a:avLst/>
          </a:prstGeom>
          <a:ln w="0">
            <a:noFill/>
          </a:ln>
        </p:spPr>
      </p:pic>
      <p:pic>
        <p:nvPicPr>
          <p:cNvPr id="158" name="Immagine 4" descr="Immagine che contiene testo, schermata, diagramma, linea&#10;&#10;Il contenuto generato dall'IA potrebbe non essere corretto."/>
          <p:cNvPicPr/>
          <p:nvPr/>
        </p:nvPicPr>
        <p:blipFill>
          <a:blip r:embed="rId3"/>
          <a:stretch/>
        </p:blipFill>
        <p:spPr>
          <a:xfrm rot="5400000">
            <a:off x="6823800" y="415440"/>
            <a:ext cx="3936960" cy="5567760"/>
          </a:xfrm>
          <a:prstGeom prst="rect">
            <a:avLst/>
          </a:prstGeom>
          <a:ln w="0">
            <a:noFill/>
          </a:ln>
        </p:spPr>
      </p:pic>
      <p:sp>
        <p:nvSpPr>
          <p:cNvPr id="159" name="CasellaDiTesto 5"/>
          <p:cNvSpPr/>
          <p:nvPr/>
        </p:nvSpPr>
        <p:spPr>
          <a:xfrm>
            <a:off x="622080" y="443160"/>
            <a:ext cx="103503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Analisi statistica: Distribuzione delle misure  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0" name="CasellaDiTesto 6"/>
          <p:cNvSpPr/>
          <p:nvPr/>
        </p:nvSpPr>
        <p:spPr>
          <a:xfrm>
            <a:off x="725760" y="5477040"/>
            <a:ext cx="10576440" cy="9218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Non si osservano differenze significative nelle larghezze delle gaussiane per diversi valori di AFS.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La larghezza sembra non dipendere dal valore centrale della distribuzione.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Si nota un comportamento peggiore per l’asse z, probabilmente per differenze strutturali.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D99BCB-C2CA-3728-0105-9C3573A9EABC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9</a:t>
            </a:fld>
            <a:endParaRPr lang="it-IT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1566</TotalTime>
  <Words>727</Words>
  <Application>Microsoft Office PowerPoint</Application>
  <PresentationFormat>Widescreen</PresentationFormat>
  <Paragraphs>136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Aptos</vt:lpstr>
      <vt:lpstr>Aptos Display</vt:lpstr>
      <vt:lpstr>Arial</vt:lpstr>
      <vt:lpstr>Lato</vt:lpstr>
      <vt:lpstr>Symbol</vt:lpstr>
      <vt:lpstr>Times New Roman</vt:lpstr>
      <vt:lpstr>Wingdings</vt:lpstr>
      <vt:lpstr>Office Theme</vt:lpstr>
      <vt:lpstr>Office Theme</vt:lpstr>
      <vt:lpstr>Office Theme</vt:lpstr>
      <vt:lpstr>S10 – Sensore MPU6050</vt:lpstr>
      <vt:lpstr>Sensore MPU6050</vt:lpstr>
      <vt:lpstr>Da accelerazione a segnale elettrico: accelerometro</vt:lpstr>
      <vt:lpstr>Da accelerazione a segnale elettrico: giroscopio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Fonti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Martina Collecchia</dc:creator>
  <dc:description/>
  <cp:lastModifiedBy>Mon Capiten</cp:lastModifiedBy>
  <cp:revision>33</cp:revision>
  <dcterms:created xsi:type="dcterms:W3CDTF">2025-02-11T11:50:13Z</dcterms:created>
  <dcterms:modified xsi:type="dcterms:W3CDTF">2025-02-12T15:32:15Z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13</vt:i4>
  </property>
</Properties>
</file>